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4">
  <p:sldMasterIdLst>
    <p:sldMasterId id="2147483686" r:id="rId1"/>
  </p:sldMasterIdLst>
  <p:notesMasterIdLst>
    <p:notesMasterId r:id="rId21"/>
  </p:notesMasterIdLst>
  <p:sldIdLst>
    <p:sldId id="330" r:id="rId2"/>
    <p:sldId id="362" r:id="rId3"/>
    <p:sldId id="382" r:id="rId4"/>
    <p:sldId id="380" r:id="rId5"/>
    <p:sldId id="381" r:id="rId6"/>
    <p:sldId id="379" r:id="rId7"/>
    <p:sldId id="345" r:id="rId8"/>
    <p:sldId id="391" r:id="rId9"/>
    <p:sldId id="374" r:id="rId10"/>
    <p:sldId id="376" r:id="rId11"/>
    <p:sldId id="377" r:id="rId12"/>
    <p:sldId id="361" r:id="rId13"/>
    <p:sldId id="385" r:id="rId14"/>
    <p:sldId id="387" r:id="rId15"/>
    <p:sldId id="386" r:id="rId16"/>
    <p:sldId id="378" r:id="rId17"/>
    <p:sldId id="388" r:id="rId18"/>
    <p:sldId id="307" r:id="rId19"/>
    <p:sldId id="35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7108738D-542D-4B61-ABA9-1FEE91D8E356}">
          <p14:sldIdLst>
            <p14:sldId id="330"/>
            <p14:sldId id="362"/>
            <p14:sldId id="382"/>
            <p14:sldId id="380"/>
            <p14:sldId id="381"/>
            <p14:sldId id="379"/>
            <p14:sldId id="345"/>
            <p14:sldId id="391"/>
            <p14:sldId id="374"/>
            <p14:sldId id="376"/>
            <p14:sldId id="377"/>
            <p14:sldId id="361"/>
            <p14:sldId id="385"/>
            <p14:sldId id="387"/>
            <p14:sldId id="386"/>
            <p14:sldId id="378"/>
            <p14:sldId id="388"/>
            <p14:sldId id="307"/>
          </p14:sldIdLst>
        </p14:section>
        <p14:section name="Раздел без заголовка" id="{A1EA6A63-D8BF-476D-A18E-DAF33707EF32}">
          <p14:sldIdLst>
            <p14:sldId id="35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1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57" autoAdjust="0"/>
    <p:restoredTop sz="94717" autoAdjust="0"/>
  </p:normalViewPr>
  <p:slideViewPr>
    <p:cSldViewPr>
      <p:cViewPr varScale="1">
        <p:scale>
          <a:sx n="109" d="100"/>
          <a:sy n="109" d="100"/>
        </p:scale>
        <p:origin x="172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AED028-0D19-450C-8CF2-05A50422F623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C0C35-7A14-4E60-B7C6-B9A2356FE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257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6260" y="4039820"/>
            <a:ext cx="7772400" cy="8592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6260" y="4884120"/>
            <a:ext cx="6400800" cy="83545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FFC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96734-9727-4F16-9B92-E39034C3E70A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BB60-B504-4BB6-B6DB-CF70B342B8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96734-9727-4F16-9B92-E39034C3E70A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BB60-B504-4BB6-B6DB-CF70B342B8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96734-9727-4F16-9B92-E39034C3E70A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BB60-B504-4BB6-B6DB-CF70B342B8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8425"/>
            <a:ext cx="82296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C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1425"/>
            <a:ext cx="8229600" cy="391880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96734-9727-4F16-9B92-E39034C3E70A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BB60-B504-4BB6-B6DB-CF70B342B8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5195" y="222195"/>
            <a:ext cx="7329839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C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5195" y="1391393"/>
            <a:ext cx="7329839" cy="427574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96734-9727-4F16-9B92-E39034C3E70A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BB60-B504-4BB6-B6DB-CF70B342B8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96734-9727-4F16-9B92-E39034C3E70A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BB60-B504-4BB6-B6DB-CF70B342B8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138425"/>
            <a:ext cx="82296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C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2341022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970885"/>
            <a:ext cx="4040188" cy="303505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2341022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970885"/>
            <a:ext cx="4041775" cy="303505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96734-9727-4F16-9B92-E39034C3E70A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BB60-B504-4BB6-B6DB-CF70B342B8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96734-9727-4F16-9B92-E39034C3E70A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BB60-B504-4BB6-B6DB-CF70B342B8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96734-9727-4F16-9B92-E39034C3E70A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BB60-B504-4BB6-B6DB-CF70B342B8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96734-9727-4F16-9B92-E39034C3E70A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BB60-B504-4BB6-B6DB-CF70B342B8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96734-9727-4F16-9B92-E39034C3E70A}" type="datetimeFigureOut">
              <a:rPr lang="ru-RU" smtClean="0"/>
              <a:pPr/>
              <a:t>28.10.2024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CBB60-B504-4BB6-B6DB-CF70B342B8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5945" y="160778"/>
            <a:ext cx="901255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MuseoSansRegular"/>
              </a:rPr>
              <a:t> </a:t>
            </a:r>
            <a:r>
              <a:rPr kumimoji="0" lang="uk-UA" altLang="uk-UA" sz="6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MuseoSansRegular"/>
              </a:rPr>
              <a:t> </a:t>
            </a:r>
            <a:r>
              <a:rPr kumimoji="0" lang="uk-UA" altLang="uk-UA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MuseoSansRegular"/>
              </a:rPr>
              <a:t>       </a:t>
            </a:r>
            <a:endParaRPr kumimoji="0" lang="uk-UA" altLang="uk-UA" sz="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uk-UA" sz="1200" dirty="0" smtClean="0">
                <a:latin typeface="MuseoSansRegular"/>
              </a:rPr>
              <a:t>    </a:t>
            </a:r>
            <a:endParaRPr kumimoji="0" lang="uk-UA" altLang="uk-UA" sz="1200" b="0" i="0" u="none" strike="noStrike" cap="none" normalizeH="0" baseline="0" dirty="0" smtClean="0">
              <a:ln>
                <a:noFill/>
              </a:ln>
              <a:effectLst/>
              <a:latin typeface="MuseoSansRegular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692696"/>
            <a:ext cx="8568952" cy="23762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7" name="TextBox 6"/>
          <p:cNvSpPr txBox="1"/>
          <p:nvPr/>
        </p:nvSpPr>
        <p:spPr>
          <a:xfrm rot="10800000" flipH="1" flipV="1">
            <a:off x="5796136" y="5210180"/>
            <a:ext cx="3024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</a:rPr>
              <a:t>Головне управління Держпродспоживслужби в Хмельницькій області</a:t>
            </a:r>
            <a:endParaRPr lang="uk-UA" sz="20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69" y="3349111"/>
            <a:ext cx="5270736" cy="281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0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79512" y="3060908"/>
            <a:ext cx="85689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23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23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1371600" y="1844675"/>
            <a:ext cx="7772400" cy="23050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39078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212529"/>
                </a:solidFill>
                <a:latin typeface="Roboto"/>
              </a:rPr>
              <a:t> </a:t>
            </a:r>
            <a:endParaRPr lang="uk-UA" b="0" i="0" dirty="0">
              <a:solidFill>
                <a:srgbClr val="212529"/>
              </a:solidFill>
              <a:effectLst/>
              <a:latin typeface="Roboto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474345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608410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endParaRPr lang="uk-UA" sz="1400" b="1" dirty="0" smtClean="0">
              <a:solidFill>
                <a:srgbClr val="FF0000"/>
              </a:solidFill>
            </a:endParaRPr>
          </a:p>
          <a:p>
            <a:r>
              <a:rPr lang="uk-UA" sz="1600" b="1" dirty="0" smtClean="0">
                <a:solidFill>
                  <a:srgbClr val="FF0000"/>
                </a:solidFill>
              </a:rPr>
              <a:t> </a:t>
            </a:r>
            <a:endParaRPr lang="uk-UA" sz="1600" dirty="0"/>
          </a:p>
          <a:p>
            <a:pPr algn="just"/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239078"/>
            <a:ext cx="4795909" cy="64633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000" b="1" dirty="0" smtClean="0">
                <a:solidFill>
                  <a:srgbClr val="FF0000"/>
                </a:solidFill>
                <a:latin typeface="Open Sans"/>
              </a:rPr>
              <a:t>Харчові продукти, в яких можуть </a:t>
            </a:r>
          </a:p>
          <a:p>
            <a:pPr algn="ctr">
              <a:defRPr/>
            </a:pPr>
            <a:r>
              <a:rPr lang="uk-UA" sz="2000" b="1" dirty="0" smtClean="0">
                <a:solidFill>
                  <a:srgbClr val="FF0000"/>
                </a:solidFill>
                <a:latin typeface="Open Sans"/>
              </a:rPr>
              <a:t>міститись </a:t>
            </a:r>
            <a:r>
              <a:rPr lang="uk-UA" sz="2000" b="1" dirty="0" err="1" smtClean="0">
                <a:solidFill>
                  <a:srgbClr val="FF0000"/>
                </a:solidFill>
                <a:latin typeface="Open Sans"/>
              </a:rPr>
              <a:t>трансжири</a:t>
            </a:r>
            <a:endParaRPr lang="uk-UA" sz="2000" b="1" dirty="0" smtClean="0">
              <a:solidFill>
                <a:srgbClr val="FF0000"/>
              </a:solidFill>
              <a:latin typeface="Open Sans"/>
            </a:endParaRPr>
          </a:p>
          <a:p>
            <a:pPr marL="342900" indent="-342900">
              <a:buFont typeface="Wingdings" pitchFamily="2" charset="2"/>
              <a:buChar char="ü"/>
              <a:defRPr/>
            </a:pPr>
            <a:endParaRPr lang="uk-UA" dirty="0">
              <a:solidFill>
                <a:srgbClr val="1F1F1F"/>
              </a:solidFill>
              <a:latin typeface="Open Sans"/>
            </a:endParaRPr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uk-UA" dirty="0" smtClean="0">
                <a:solidFill>
                  <a:srgbClr val="1F1F1F"/>
                </a:solidFill>
                <a:latin typeface="Open Sans"/>
              </a:rPr>
              <a:t>Кондитерські вироби (торти, тістечка, пиріжки, млинці, печиво, вафлі, цукерки)</a:t>
            </a:r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uk-UA" dirty="0" smtClean="0">
                <a:solidFill>
                  <a:srgbClr val="1F1F1F"/>
                </a:solidFill>
                <a:latin typeface="Open Sans"/>
              </a:rPr>
              <a:t>Листкове тісто </a:t>
            </a:r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uk-UA" dirty="0" smtClean="0">
                <a:solidFill>
                  <a:srgbClr val="1F1F1F"/>
                </a:solidFill>
                <a:latin typeface="Open Sans"/>
              </a:rPr>
              <a:t>Здоба (круасани, тістечка, вертушки, пончики, булочки, мафіни) </a:t>
            </a:r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uk-UA" dirty="0" smtClean="0">
                <a:solidFill>
                  <a:srgbClr val="1F1F1F"/>
                </a:solidFill>
                <a:latin typeface="Open Sans"/>
              </a:rPr>
              <a:t>Маргарин</a:t>
            </a:r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uk-UA" dirty="0" smtClean="0">
                <a:solidFill>
                  <a:srgbClr val="1F1F1F"/>
                </a:solidFill>
                <a:latin typeface="Open Sans"/>
              </a:rPr>
              <a:t>Спред</a:t>
            </a:r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uk-UA" dirty="0" smtClean="0">
                <a:solidFill>
                  <a:srgbClr val="1F1F1F"/>
                </a:solidFill>
                <a:latin typeface="Open Sans"/>
              </a:rPr>
              <a:t>Рафінована рослинна олія</a:t>
            </a:r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uk-UA" dirty="0" smtClean="0">
                <a:solidFill>
                  <a:srgbClr val="1F1F1F"/>
                </a:solidFill>
                <a:latin typeface="Open Sans"/>
              </a:rPr>
              <a:t>Чіпси, сухарики, попкорн</a:t>
            </a:r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uk-UA" dirty="0" smtClean="0">
                <a:solidFill>
                  <a:srgbClr val="1F1F1F"/>
                </a:solidFill>
                <a:latin typeface="Open Sans"/>
              </a:rPr>
              <a:t>Перероблене м’ясо (ковбаси, сосиски)</a:t>
            </a:r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uk-UA" dirty="0" smtClean="0">
                <a:solidFill>
                  <a:srgbClr val="1F1F1F"/>
                </a:solidFill>
                <a:latin typeface="Open Sans"/>
              </a:rPr>
              <a:t>Майонез, кетчуп, соуси</a:t>
            </a:r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uk-UA" dirty="0" smtClean="0">
                <a:solidFill>
                  <a:srgbClr val="1F1F1F"/>
                </a:solidFill>
                <a:latin typeface="Open Sans"/>
              </a:rPr>
              <a:t>Фаст-фуд</a:t>
            </a:r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uk-UA" dirty="0" smtClean="0">
                <a:solidFill>
                  <a:srgbClr val="1F1F1F"/>
                </a:solidFill>
                <a:latin typeface="Open Sans"/>
              </a:rPr>
              <a:t>Сухі концентрати (а саме супи, десерти, креми)</a:t>
            </a:r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uk-UA" dirty="0" smtClean="0">
                <a:solidFill>
                  <a:srgbClr val="1F1F1F"/>
                </a:solidFill>
                <a:latin typeface="Open Sans"/>
              </a:rPr>
              <a:t>Сирні продукти, що не містять холестерин (у таких сирах тваринний жир замінюється гідрогенізованим)</a:t>
            </a:r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uk-UA" dirty="0" smtClean="0">
                <a:solidFill>
                  <a:srgbClr val="1F1F1F"/>
                </a:solidFill>
                <a:latin typeface="Open Sans"/>
              </a:rPr>
              <a:t>Морозиво, молочні напої, гарячий шоколад з вершками</a:t>
            </a:r>
            <a:endParaRPr lang="uk-UA" dirty="0">
              <a:solidFill>
                <a:srgbClr val="1F1F1F"/>
              </a:solidFill>
              <a:latin typeface="Open Sans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3436110-7F82-4485-15F6-18A314450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3"/>
          <a:stretch>
            <a:fillRect/>
          </a:stretch>
        </p:blipFill>
        <p:spPr bwMode="auto">
          <a:xfrm>
            <a:off x="5407469" y="1246120"/>
            <a:ext cx="3322739" cy="472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28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79512" y="3060908"/>
            <a:ext cx="85689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23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23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39079"/>
            <a:ext cx="8229600" cy="124570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Наказ МОЗ України № 1613 від 16.07.2020 «Про затвердження Правил додавання вітамінів, мінеральних речовин та деяких інших речовин до харчових продуктів»</a:t>
            </a:r>
            <a:endParaRPr lang="uk-UA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idx="1"/>
          </p:nvPr>
        </p:nvSpPr>
        <p:spPr>
          <a:xfrm>
            <a:off x="457200" y="1628801"/>
            <a:ext cx="8229600" cy="4968551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rmAutofit fontScale="70000" lnSpcReduction="20000"/>
          </a:bodyPr>
          <a:lstStyle/>
          <a:p>
            <a:pPr marL="2743200" lvl="6" indent="0">
              <a:buNone/>
            </a:pPr>
            <a:r>
              <a:rPr lang="en-US" sz="2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uk-UA" sz="2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Додавання інших речовин</a:t>
            </a:r>
          </a:p>
          <a:p>
            <a:pPr algn="just"/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 харчових продуктах, що </a:t>
            </a: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призначені для кінцевого споживача 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тих, що призначені для постачання в заклади роздрібної торгівлі, включно електронної торгівлі, </a:t>
            </a: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вміст </a:t>
            </a:r>
            <a:r>
              <a:rPr lang="uk-UA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трансжирних</a:t>
            </a: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які не є </a:t>
            </a:r>
            <a:r>
              <a:rPr lang="uk-UA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трансжирними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кислотами, що природно містяться в жирах тваринного походження, </a:t>
            </a: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повинен перевищувати 2 г на 100 г загальної кількості усіх жирів, що містяться в харчовому продукті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Оператори ринку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які постачають харчові продукти, що не призначені для кінцевого споживача або не призначені для постачання до закладів роздрібної торгівлі, включно електронної торгівлі, </a:t>
            </a:r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 надавати іншим операторам ринку інформацію про кількість трансжирних кислот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які не є трансжирними кислотами, що природно містяться в жирах тваринного походження, </a:t>
            </a:r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 ця кількість перевищує значення, встановлені в пункті 2 цього розділу</a:t>
            </a: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 Комісії ЄС №2019/649 від квітня 2019 року (вступив у дію з квітня 2021 року у всіх країнах ЄС) </a:t>
            </a:r>
            <a:endParaRPr lang="uk-U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39078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212529"/>
                </a:solidFill>
                <a:latin typeface="Roboto"/>
              </a:rPr>
              <a:t> </a:t>
            </a:r>
            <a:endParaRPr lang="uk-UA" b="0" i="0" dirty="0">
              <a:solidFill>
                <a:srgbClr val="212529"/>
              </a:solidFill>
              <a:effectLst/>
              <a:latin typeface="Roboto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474345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608410"/>
            <a:ext cx="8136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endParaRPr lang="uk-UA" sz="1400" b="1" dirty="0" smtClean="0">
              <a:solidFill>
                <a:srgbClr val="FF0000"/>
              </a:solidFill>
            </a:endParaRPr>
          </a:p>
          <a:p>
            <a:r>
              <a:rPr lang="uk-UA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  <a:p>
            <a:endParaRPr lang="uk-UA" sz="1600" dirty="0" smtClean="0"/>
          </a:p>
          <a:p>
            <a:r>
              <a:rPr lang="uk-UA" sz="1600" dirty="0" smtClean="0"/>
              <a:t> </a:t>
            </a:r>
            <a:endParaRPr lang="uk-UA" sz="1600" dirty="0"/>
          </a:p>
          <a:p>
            <a:pPr algn="just"/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77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79512" y="3060908"/>
            <a:ext cx="85689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23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23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1371600" y="1844675"/>
            <a:ext cx="7772400" cy="23050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39078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212529"/>
                </a:solidFill>
                <a:latin typeface="Roboto"/>
              </a:rPr>
              <a:t> </a:t>
            </a:r>
            <a:endParaRPr lang="uk-UA" b="0" i="0" dirty="0">
              <a:solidFill>
                <a:srgbClr val="212529"/>
              </a:solidFill>
              <a:effectLst/>
              <a:latin typeface="Roboto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474345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612845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endParaRPr lang="uk-UA" sz="1400" b="1" dirty="0" smtClean="0">
              <a:solidFill>
                <a:srgbClr val="FF0000"/>
              </a:solidFill>
            </a:endParaRPr>
          </a:p>
          <a:p>
            <a:r>
              <a:rPr lang="uk-UA" sz="1600" b="1" dirty="0" smtClean="0">
                <a:solidFill>
                  <a:srgbClr val="FF0000"/>
                </a:solidFill>
              </a:rPr>
              <a:t> </a:t>
            </a:r>
            <a:endParaRPr lang="uk-UA" sz="1600" dirty="0"/>
          </a:p>
          <a:p>
            <a:pPr algn="just"/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422920"/>
            <a:ext cx="7056784" cy="606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8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79512" y="3060908"/>
            <a:ext cx="85689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23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23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39078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212529"/>
                </a:solidFill>
                <a:latin typeface="Roboto"/>
              </a:rPr>
              <a:t> </a:t>
            </a:r>
            <a:endParaRPr lang="uk-UA" b="0" i="0" dirty="0">
              <a:solidFill>
                <a:srgbClr val="212529"/>
              </a:solidFill>
              <a:effectLst/>
              <a:latin typeface="Roboto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474345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37893" name="Picture 5" descr="https://cdn.village.com.ua/the-village.com.ua/post_image-image/3lBg3X-VqsqTT2VgjwnGz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8101408" cy="2471551"/>
          </a:xfrm>
          <a:prstGeom prst="rect">
            <a:avLst/>
          </a:prstGeom>
          <a:noFill/>
        </p:spPr>
      </p:pic>
      <p:sp>
        <p:nvSpPr>
          <p:cNvPr id="13" name="Прямокутник 12"/>
          <p:cNvSpPr/>
          <p:nvPr/>
        </p:nvSpPr>
        <p:spPr>
          <a:xfrm>
            <a:off x="539552" y="2780928"/>
            <a:ext cx="8208912" cy="31393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fontAlgn="base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За системою світлофора на продукті малюють блоки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зеленого, жовтого та червоного кольорів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 пишуть, скільки відсотків від денної норми цукру, солі та насичених жирів є в продукті. Це ті компоненти їжі, які визначають, наскільки продукт міг би вплинути на здоров’я ендокринної та серцево-судинної систем за частого споживання.</a:t>
            </a:r>
          </a:p>
          <a:p>
            <a:pPr algn="just" fontAlgn="base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Припустімо, на пакуванні вказано 4% вмісту жиру та відмічено зеленим. Для людей, які не розуміють, що означають ці цифри ще й підписано, що це низький вміст компоненту, тому ми точно не доберемо норму жирів у цьому продукті. А ось вміст цукру відмічений червоним, то людина робить висновок: «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Окей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я вже дуже багато з’їв, наступна пачка буде зайвою».</a:t>
            </a:r>
          </a:p>
          <a:p>
            <a:pPr algn="just" fontAlgn="base"/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77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79512" y="3060908"/>
            <a:ext cx="85689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23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23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39078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212529"/>
                </a:solidFill>
                <a:latin typeface="Roboto"/>
              </a:rPr>
              <a:t> </a:t>
            </a:r>
            <a:endParaRPr lang="uk-UA" b="0" i="0" dirty="0">
              <a:solidFill>
                <a:srgbClr val="212529"/>
              </a:solidFill>
              <a:effectLst/>
              <a:latin typeface="Roboto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474345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38919" name="Picture 7" descr="Морозиво Ласунка Малюк-Ам шоколадне вафельн стак в Кременчуці і передмісті:  купити за хорошою ціною з доставкою. Роздріб, фасування 80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60648"/>
            <a:ext cx="7344816" cy="6408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477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79512" y="3060908"/>
            <a:ext cx="85689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23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23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39078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212529"/>
                </a:solidFill>
                <a:latin typeface="Roboto"/>
              </a:rPr>
              <a:t> </a:t>
            </a:r>
            <a:endParaRPr lang="uk-UA" b="0" i="0" dirty="0">
              <a:solidFill>
                <a:srgbClr val="212529"/>
              </a:solidFill>
              <a:effectLst/>
              <a:latin typeface="Roboto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474345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38921" name="Picture 9" descr="https://odessa-life.od.ua/wp-content/uploads/2021/06/kachestvo-morozhenoe-690x4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7728859" cy="504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477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79512" y="3060908"/>
            <a:ext cx="85689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23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23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39552" y="188477"/>
            <a:ext cx="8208912" cy="604599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правильно читати етикетки?</a:t>
            </a:r>
            <a:endParaRPr lang="uk-UA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539552" y="977742"/>
            <a:ext cx="8208912" cy="5148421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algn="just"/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того, щоб зрозуміти чи є </a:t>
            </a:r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трансжири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продуктах, достатньо уважно прочитати склад на етикетці. </a:t>
            </a:r>
          </a:p>
          <a:p>
            <a:pPr marL="0" indent="0">
              <a:buNone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Якщо бачите на ній такі записи як: </a:t>
            </a:r>
          </a:p>
          <a:p>
            <a:pPr lvl="1"/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улінарний жир;</a:t>
            </a:r>
          </a:p>
          <a:p>
            <a:pPr lvl="1"/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Частково </a:t>
            </a:r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гідрогенізований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рослинний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жир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1"/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Частково </a:t>
            </a:r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гідрогенізовані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жирні кислоти;</a:t>
            </a:r>
          </a:p>
          <a:p>
            <a:pPr lvl="1"/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Фритюрний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жир;</a:t>
            </a:r>
          </a:p>
          <a:p>
            <a:pPr lvl="1"/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Комбінований жир;</a:t>
            </a:r>
          </a:p>
          <a:p>
            <a:pPr lvl="1"/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Маргарин</a:t>
            </a:r>
          </a:p>
          <a:p>
            <a:pPr marL="457200" lvl="1" indent="0">
              <a:buNone/>
            </a:pP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Вони свідчать про наявність трансжирів.</a:t>
            </a:r>
          </a:p>
          <a:p>
            <a:pPr marL="457200" lvl="1" indent="0">
              <a:buNone/>
            </a:pP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!!! Також звертаємо увагу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що якщо одне з перерахованих позначень стоїть </a:t>
            </a:r>
            <a:r>
              <a:rPr lang="uk-UA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початку складу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це може означати, що у продукті міститься велика кількість </a:t>
            </a:r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транжирів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(іноді на </a:t>
            </a:r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ектикетці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вказують навіть їхній відсоток у масі продукту). Якщо вони стоять </a:t>
            </a:r>
            <a:r>
              <a:rPr lang="uk-UA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кінці списку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то це означає, що вміст трансжирів дуже низький. </a:t>
            </a:r>
          </a:p>
          <a:p>
            <a:pPr marL="457200" lvl="1" indent="0">
              <a:buNone/>
            </a:pP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!!!Якщо </a:t>
            </a:r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трансжири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виділені в окремий рядок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то слід порахувати </a:t>
            </a: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суму насичених  і ненасичених жирів, та відняти її від загальної кількості жирів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це і буде </a:t>
            </a: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трансжирів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lvl="1" indent="0">
              <a:buNone/>
            </a:pPr>
            <a:r>
              <a:rPr lang="uk-UA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Тож будьте пильними та перевіряйте етикетки продуктів, які купуєте!!!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474345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608410"/>
            <a:ext cx="8136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endParaRPr lang="uk-UA" sz="1400" b="1" dirty="0" smtClean="0">
              <a:solidFill>
                <a:srgbClr val="FF0000"/>
              </a:solidFill>
            </a:endParaRPr>
          </a:p>
          <a:p>
            <a:r>
              <a:rPr lang="uk-UA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  <a:p>
            <a:endParaRPr lang="uk-UA" sz="1600" dirty="0" smtClean="0"/>
          </a:p>
          <a:p>
            <a:r>
              <a:rPr lang="uk-UA" sz="1600" dirty="0" smtClean="0"/>
              <a:t> </a:t>
            </a:r>
            <a:endParaRPr lang="uk-UA" sz="1600" dirty="0"/>
          </a:p>
          <a:p>
            <a:pPr algn="just"/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45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79512" y="3060908"/>
            <a:ext cx="85689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23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23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1560" y="188641"/>
            <a:ext cx="8075240" cy="1224136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убезпечити свій організм від трансжирів?</a:t>
            </a:r>
            <a:endParaRPr lang="uk-UA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idx="1"/>
          </p:nvPr>
        </p:nvSpPr>
        <p:spPr>
          <a:xfrm>
            <a:off x="611560" y="1556793"/>
            <a:ext cx="8075240" cy="464343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uk-UA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Читайте уважно </a:t>
            </a:r>
            <a:r>
              <a:rPr lang="uk-UA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етикетики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продукти щодо змісту трансжирів;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Пийте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6-8 склянок води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щодня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вивести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жири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організму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Їжте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багато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свіжих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овочів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фруктів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Купуйте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масло, а не маргарин, з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вмістом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жиру не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менше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72,5%;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вживайте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фаст-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фуди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вуличну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їжу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Трансжири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ніякої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користі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здоров’я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але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величезні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ризики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здоров’я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!!!!</a:t>
            </a:r>
          </a:p>
          <a:p>
            <a:pPr marL="0" indent="0">
              <a:buNone/>
            </a:pPr>
            <a:endParaRPr lang="uk-UA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39078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212529"/>
                </a:solidFill>
                <a:latin typeface="Roboto"/>
              </a:rPr>
              <a:t> </a:t>
            </a:r>
            <a:endParaRPr lang="uk-UA" b="0" i="0" dirty="0">
              <a:solidFill>
                <a:srgbClr val="212529"/>
              </a:solidFill>
              <a:effectLst/>
              <a:latin typeface="Roboto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474345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612845"/>
            <a:ext cx="81369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uk-UA" b="1" dirty="0" smtClean="0"/>
              <a:t> </a:t>
            </a:r>
            <a:endParaRPr lang="uk-UA" dirty="0"/>
          </a:p>
          <a:p>
            <a:pPr algn="just" fontAlgn="base"/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uk-UA" b="1" dirty="0" smtClean="0">
                <a:solidFill>
                  <a:srgbClr val="FF0000"/>
                </a:solidFill>
              </a:rPr>
              <a:t> </a:t>
            </a:r>
            <a:endParaRPr lang="uk-UA" dirty="0" smtClean="0"/>
          </a:p>
          <a:p>
            <a:endParaRPr lang="uk-UA" b="1" dirty="0" smtClean="0">
              <a:solidFill>
                <a:srgbClr val="FF0000"/>
              </a:solidFill>
            </a:endParaRPr>
          </a:p>
          <a:p>
            <a:r>
              <a:rPr lang="uk-UA" sz="1600" dirty="0" smtClean="0"/>
              <a:t> </a:t>
            </a:r>
            <a:endParaRPr lang="uk-UA" sz="2000" dirty="0"/>
          </a:p>
          <a:p>
            <a:pPr algn="just"/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73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251520" y="2600953"/>
            <a:ext cx="871296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b="1" dirty="0" smtClean="0"/>
              <a:t>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 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uk-UA" dirty="0" smtClean="0"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332655"/>
            <a:ext cx="8229600" cy="6264697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endParaRPr lang="uk-UA" sz="4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 </a:t>
            </a:r>
            <a:r>
              <a:rPr lang="uk-UA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 усвідомили, що все таке улюблене і здатне покращити </a:t>
            </a:r>
            <a:endParaRPr lang="uk-UA" sz="4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</a:t>
            </a:r>
            <a:r>
              <a:rPr lang="uk-UA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настрій підступно чекає моменту для нападу, </a:t>
            </a:r>
            <a:endParaRPr lang="uk-UA" sz="4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виникає </a:t>
            </a:r>
            <a:r>
              <a:rPr lang="uk-UA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uk-UA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buNone/>
            </a:pPr>
            <a:r>
              <a:rPr lang="uk-UA" sz="4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жити без звичних </a:t>
            </a:r>
            <a:r>
              <a:rPr lang="uk-UA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смаколиків</a:t>
            </a:r>
            <a:r>
              <a:rPr lang="uk-UA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ctr">
              <a:buNone/>
            </a:pPr>
            <a:endParaRPr lang="uk-UA" sz="3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 ідеальний час </a:t>
            </a:r>
            <a:r>
              <a:rPr lang="uk-UA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змін у харчових звичках</a:t>
            </a:r>
            <a:r>
              <a:rPr lang="uk-UA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Колись магазинних ласощів просто не існувало, тому нічого нового придумувати й не треба</a:t>
            </a:r>
            <a:r>
              <a:rPr lang="uk-UA" sz="3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Альтернатива магазинній випічці — </a:t>
            </a:r>
            <a:r>
              <a:rPr lang="uk-UA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домашня, без </a:t>
            </a:r>
            <a:r>
              <a:rPr lang="uk-UA" sz="3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маргарину, яку </a:t>
            </a:r>
            <a:r>
              <a:rPr lang="uk-UA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випікають </a:t>
            </a:r>
            <a:r>
              <a:rPr lang="uk-UA" sz="3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160-180 </a:t>
            </a:r>
            <a:r>
              <a:rPr lang="uk-UA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°С.</a:t>
            </a:r>
          </a:p>
          <a:p>
            <a:r>
              <a:rPr lang="uk-UA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Солодощі з магазину можна замінити </a:t>
            </a:r>
            <a:r>
              <a:rPr lang="uk-UA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домашньою пастилою, цукерками з сухофруктів та какао </a:t>
            </a:r>
            <a:r>
              <a:rPr lang="uk-UA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шкідливих добавок, домашнім шоколадом без какао-масла.</a:t>
            </a:r>
          </a:p>
          <a:p>
            <a:r>
              <a:rPr lang="uk-UA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Сухофрукти та фрукти, горіхи, насіння </a:t>
            </a:r>
            <a:r>
              <a:rPr lang="uk-UA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альтернатива крекерам для швидких перекусів.</a:t>
            </a:r>
          </a:p>
          <a:p>
            <a:r>
              <a:rPr lang="uk-UA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Попкорн з кінотеатру можна замінити </a:t>
            </a:r>
            <a:r>
              <a:rPr lang="uk-UA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нутовим</a:t>
            </a:r>
            <a:r>
              <a:rPr lang="uk-UA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попкорном</a:t>
            </a:r>
            <a:r>
              <a:rPr lang="uk-UA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Майонез і майонезні соуси замінити </a:t>
            </a:r>
            <a:r>
              <a:rPr lang="uk-UA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йогуртами </a:t>
            </a:r>
            <a:r>
              <a:rPr lang="uk-UA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(білим, грецьким).</a:t>
            </a:r>
          </a:p>
          <a:p>
            <a:r>
              <a:rPr lang="uk-UA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вечірки в тарілку замість звичних </a:t>
            </a:r>
            <a:r>
              <a:rPr lang="uk-UA" sz="3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чипсів</a:t>
            </a:r>
            <a:r>
              <a:rPr lang="uk-UA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можна покласти </a:t>
            </a:r>
            <a:r>
              <a:rPr lang="uk-UA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овочеві та фруктові </a:t>
            </a:r>
            <a:r>
              <a:rPr lang="uk-UA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чипси</a:t>
            </a:r>
            <a:r>
              <a:rPr lang="uk-UA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або нарізати свіжих </a:t>
            </a:r>
            <a:r>
              <a:rPr lang="uk-UA" sz="3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овочів</a:t>
            </a:r>
            <a:r>
              <a:rPr lang="uk-UA" sz="3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Заміняти </a:t>
            </a:r>
            <a:r>
              <a:rPr lang="uk-UA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погані </a:t>
            </a:r>
            <a:r>
              <a:rPr lang="uk-UA" sz="3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трансжири</a:t>
            </a:r>
            <a:r>
              <a:rPr lang="uk-UA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найкраще хорошими жирами. Відомо, що </a:t>
            </a:r>
            <a:r>
              <a:rPr lang="uk-UA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найбільше корисних для організму кислот цієї групи міститься в рибі.</a:t>
            </a:r>
          </a:p>
          <a:p>
            <a:pPr marL="0" indent="0">
              <a:buNone/>
            </a:pPr>
            <a:endParaRPr lang="uk-UA" sz="3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3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 </a:t>
            </a:r>
            <a:r>
              <a:rPr lang="uk-UA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хтось важко “ойкнув”, поспішаємо потішити. </a:t>
            </a:r>
            <a:r>
              <a:rPr lang="uk-UA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Адже корисне — це далеко не завжди нудно й </a:t>
            </a:r>
            <a:r>
              <a:rPr lang="uk-UA" sz="3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довго. </a:t>
            </a:r>
          </a:p>
          <a:p>
            <a:pPr marL="0" indent="0" algn="ctr">
              <a:buNone/>
            </a:pPr>
            <a:r>
              <a:rPr lang="uk-UA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Ваша </a:t>
            </a:r>
            <a:r>
              <a:rPr lang="uk-UA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фантазія безмежна!!!</a:t>
            </a:r>
          </a:p>
          <a:p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1043608" y="559643"/>
            <a:ext cx="684076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ngsana New" pitchFamily="18" charset="-34"/>
              </a:rPr>
              <a:t>        </a:t>
            </a:r>
            <a:r>
              <a:rPr kumimoji="0" lang="en-US" sz="4800" b="0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Angsana New" pitchFamily="18" charset="-34"/>
              </a:rPr>
              <a:t>Дяку</a:t>
            </a:r>
            <a:r>
              <a:rPr kumimoji="0" lang="uk-UA" sz="4800" b="0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Angsana New" pitchFamily="18" charset="-34"/>
              </a:rPr>
              <a:t>ємо</a:t>
            </a:r>
            <a:r>
              <a:rPr kumimoji="0" lang="en-US" sz="48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ngsana New" pitchFamily="18" charset="-34"/>
                <a:ea typeface="Calibri" pitchFamily="34" charset="0"/>
                <a:cs typeface="Angsana New" pitchFamily="18" charset="-34"/>
              </a:rPr>
              <a:t> </a:t>
            </a:r>
            <a:r>
              <a:rPr kumimoji="0" lang="en-US" sz="48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Angsana New" pitchFamily="18" charset="-34"/>
              </a:rPr>
              <a:t>за</a:t>
            </a:r>
            <a:r>
              <a:rPr kumimoji="0" lang="en-US" sz="48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ngsana New" pitchFamily="18" charset="-34"/>
                <a:ea typeface="Calibri" pitchFamily="34" charset="0"/>
                <a:cs typeface="Angsana New" pitchFamily="18" charset="-34"/>
              </a:rPr>
              <a:t> </a:t>
            </a:r>
            <a:r>
              <a:rPr kumimoji="0" lang="en-US" sz="48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Angsana New" pitchFamily="18" charset="-34"/>
              </a:rPr>
              <a:t>увагу</a:t>
            </a:r>
            <a:r>
              <a:rPr kumimoji="0" lang="uk-UA" sz="48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ngsana New" pitchFamily="18" charset="-34"/>
                <a:ea typeface="Calibri" pitchFamily="34" charset="0"/>
                <a:cs typeface="Angsana New" pitchFamily="18" charset="-34"/>
              </a:rPr>
              <a:t>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556792"/>
            <a:ext cx="6912768" cy="451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9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79512" y="3060908"/>
            <a:ext cx="85689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23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23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63688" y="273049"/>
            <a:ext cx="5976664" cy="570627"/>
          </a:xfrm>
        </p:spPr>
        <p:txBody>
          <a:bodyPr>
            <a:noAutofit/>
          </a:bodyPr>
          <a:lstStyle/>
          <a:p>
            <a:pPr algn="ctr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uk-UA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39078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212529"/>
                </a:solidFill>
                <a:latin typeface="Roboto"/>
              </a:rPr>
              <a:t> </a:t>
            </a:r>
            <a:endParaRPr lang="uk-UA" b="0" i="0" dirty="0">
              <a:solidFill>
                <a:srgbClr val="212529"/>
              </a:solidFill>
              <a:effectLst/>
              <a:latin typeface="Roboto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923813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612845"/>
            <a:ext cx="813690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endParaRPr lang="uk-UA" sz="1400" b="1" dirty="0" smtClean="0">
              <a:solidFill>
                <a:srgbClr val="FF0000"/>
              </a:solidFill>
            </a:endParaRPr>
          </a:p>
          <a:p>
            <a:r>
              <a:rPr lang="uk-UA" sz="1600" b="1" dirty="0" smtClean="0">
                <a:solidFill>
                  <a:srgbClr val="FF0000"/>
                </a:solidFill>
              </a:rPr>
              <a:t> </a:t>
            </a:r>
            <a:endParaRPr lang="uk-UA" dirty="0"/>
          </a:p>
          <a:p>
            <a:r>
              <a:rPr lang="uk-UA" dirty="0" smtClean="0"/>
              <a:t> </a:t>
            </a:r>
            <a:endParaRPr lang="uk-UA" dirty="0"/>
          </a:p>
          <a:p>
            <a:r>
              <a:rPr lang="uk-UA" sz="1600" dirty="0" smtClean="0"/>
              <a:t> </a:t>
            </a:r>
            <a:endParaRPr lang="uk-UA" sz="1600" dirty="0"/>
          </a:p>
          <a:p>
            <a:endParaRPr lang="uk-UA" sz="1600" dirty="0"/>
          </a:p>
          <a:p>
            <a:pPr algn="just"/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1373282"/>
            <a:ext cx="5616624" cy="34958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09551"/>
            <a:ext cx="7704856" cy="10059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5083123"/>
            <a:ext cx="8928992" cy="14631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99796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79512" y="3060908"/>
            <a:ext cx="85689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23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23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1371600" y="1844675"/>
            <a:ext cx="7772400" cy="23050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474345"/>
            <a:ext cx="8136904" cy="59093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КУКУРУДЗЯНІ ПАЛИЧКИ</a:t>
            </a:r>
          </a:p>
          <a:p>
            <a:pPr algn="just"/>
            <a:endParaRPr lang="uk-UA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Як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виробляють палички? 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Вони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являють собою висушену піну, виготовлену з кукурудзяної крупи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До крупи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додають спеціальний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соляно-цукровий розчин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рослинний жир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смакові добавки, ароматизатори, барвники, емульгатори,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стабілізатори та розпушувачі.</a:t>
            </a:r>
          </a:p>
          <a:p>
            <a:pPr algn="just"/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Негативних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наслідків від вживання цих солодощів набагато більше, ніж позитивних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Здатні  провокувати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ожиріння.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варто їсти палички людям з проблемною шкірою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особливо коли причини цього – проблеми з травною системою. Вони здатні викликати або відновити висипання на обличчі. Це стосується і тих, хто лікується від дерматологічних захворювань, що мають хронічний характер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Дитині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трьох років цей продукт протипоказаний.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Дітям старшого віку не слід давати більше однієї маленької пачки на добу.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Якщо з’явилися перші ознаки алергії, то ласощі необхідно виключити з раціону, хоча б на якийсь час. У дитини, особливо в малому віці, може бути свербіж, почервоніння шкіри, висипання.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dirty="0" smtClean="0"/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4312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79512" y="3060908"/>
            <a:ext cx="85689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23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23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1371600" y="1844675"/>
            <a:ext cx="7772400" cy="23050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474345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335846"/>
            <a:ext cx="8568952" cy="2862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uk-UA" dirty="0">
                <a:solidFill>
                  <a:srgbClr val="323232"/>
                </a:solidFill>
                <a:latin typeface="roboto"/>
              </a:rPr>
              <a:t>Багато людей люблять шоколад. Цього продукту існує стільки видів, що кожна людина може вибрати собі «свій». Молочний шоколад </a:t>
            </a:r>
            <a:r>
              <a:rPr lang="uk-UA" dirty="0" smtClean="0">
                <a:solidFill>
                  <a:srgbClr val="323232"/>
                </a:solidFill>
                <a:latin typeface="roboto"/>
              </a:rPr>
              <a:t>люблять </a:t>
            </a:r>
            <a:r>
              <a:rPr lang="uk-UA" dirty="0">
                <a:solidFill>
                  <a:srgbClr val="323232"/>
                </a:solidFill>
                <a:latin typeface="roboto"/>
              </a:rPr>
              <a:t>за солодкий та ніжний смак, проте не всі переконані у його корисності та навіть безпеці. Н</a:t>
            </a:r>
            <a:r>
              <a:rPr lang="uk-UA" dirty="0" smtClean="0">
                <a:solidFill>
                  <a:srgbClr val="323232"/>
                </a:solidFill>
                <a:latin typeface="roboto"/>
              </a:rPr>
              <a:t>айбільш </a:t>
            </a:r>
            <a:r>
              <a:rPr lang="uk-UA" dirty="0">
                <a:solidFill>
                  <a:srgbClr val="323232"/>
                </a:solidFill>
                <a:latin typeface="roboto"/>
              </a:rPr>
              <a:t>корисним є гіркий різновид, але все ж таки варто з'ясувати, яку користь несе продукт із вмістом молока.</a:t>
            </a:r>
          </a:p>
          <a:p>
            <a:pPr algn="just"/>
            <a:r>
              <a:rPr lang="uk-UA" dirty="0">
                <a:solidFill>
                  <a:srgbClr val="323232"/>
                </a:solidFill>
                <a:latin typeface="roboto"/>
              </a:rPr>
              <a:t>Вперше такий різновид десерту «винайшли» на фабриці «Нестле» у 1887 році, коли змішали розтерті боби какао-порошку, олію какао-бобів, подрібнений цукор (пудру) та вершки. </a:t>
            </a:r>
            <a:endParaRPr lang="uk-UA" dirty="0" smtClean="0">
              <a:solidFill>
                <a:srgbClr val="323232"/>
              </a:solidFill>
              <a:latin typeface="roboto"/>
            </a:endParaRPr>
          </a:p>
          <a:p>
            <a:pPr algn="just"/>
            <a:r>
              <a:rPr lang="uk-UA" dirty="0" smtClean="0">
                <a:solidFill>
                  <a:srgbClr val="323232"/>
                </a:solidFill>
                <a:latin typeface="roboto"/>
              </a:rPr>
              <a:t>На </a:t>
            </a:r>
            <a:r>
              <a:rPr lang="uk-UA" dirty="0">
                <a:solidFill>
                  <a:srgbClr val="323232"/>
                </a:solidFill>
                <a:latin typeface="roboto"/>
              </a:rPr>
              <a:t>відміну від гіркого та білого видів, він є перехідним видом між цими двома різновидами шоколаду. </a:t>
            </a:r>
            <a:r>
              <a:rPr lang="uk-UA" dirty="0" smtClean="0">
                <a:solidFill>
                  <a:srgbClr val="323232"/>
                </a:solidFill>
                <a:latin typeface="roboto"/>
              </a:rPr>
              <a:t> </a:t>
            </a:r>
            <a:endParaRPr lang="uk-UA" b="0" i="0" dirty="0">
              <a:solidFill>
                <a:srgbClr val="323232"/>
              </a:solidFill>
              <a:effectLst/>
              <a:latin typeface="roboto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356992"/>
            <a:ext cx="8424936" cy="287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79512" y="3060908"/>
            <a:ext cx="85689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23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23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1371600" y="1844675"/>
            <a:ext cx="7772400" cy="23050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414029"/>
            <a:ext cx="8136904" cy="62786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Ш</a:t>
            </a:r>
            <a:r>
              <a:rPr lang="uk-UA" b="1" dirty="0" smtClean="0">
                <a:solidFill>
                  <a:srgbClr val="FF0000"/>
                </a:solidFill>
                <a:latin typeface="+mj-lt"/>
              </a:rPr>
              <a:t>околад</a:t>
            </a:r>
            <a:r>
              <a:rPr lang="uk-UA" b="1" dirty="0">
                <a:solidFill>
                  <a:srgbClr val="FF0000"/>
                </a:solidFill>
                <a:latin typeface="+mj-lt"/>
              </a:rPr>
              <a:t>: користь і шкода</a:t>
            </a:r>
          </a:p>
          <a:p>
            <a:pPr algn="just"/>
            <a:r>
              <a:rPr lang="uk-UA" dirty="0">
                <a:latin typeface="+mj-lt"/>
              </a:rPr>
              <a:t>Почнемо з хороших властивостей. Користь гіркого шоколаду полягає у високому вмісті мікроелементів, антиоксидантів, вітамінів (Е, групи </a:t>
            </a:r>
            <a:r>
              <a:rPr lang="en-US" dirty="0">
                <a:latin typeface="+mj-lt"/>
              </a:rPr>
              <a:t>B), </a:t>
            </a:r>
            <a:r>
              <a:rPr lang="uk-UA" dirty="0">
                <a:latin typeface="+mj-lt"/>
              </a:rPr>
              <a:t>флавоноїдів та поліфенолів, таніну й кофеїну. Вживання продукту має </a:t>
            </a:r>
            <a:r>
              <a:rPr lang="uk-UA" dirty="0" smtClean="0">
                <a:latin typeface="+mj-lt"/>
              </a:rPr>
              <a:t>ефект. </a:t>
            </a:r>
          </a:p>
          <a:p>
            <a:pPr algn="just"/>
            <a:r>
              <a:rPr lang="uk-UA" b="1" dirty="0" smtClean="0">
                <a:solidFill>
                  <a:srgbClr val="FF0000"/>
                </a:solidFill>
                <a:latin typeface="+mj-lt"/>
              </a:rPr>
              <a:t>А </a:t>
            </a:r>
            <a:r>
              <a:rPr lang="uk-UA" b="1" dirty="0">
                <a:solidFill>
                  <a:srgbClr val="FF0000"/>
                </a:solidFill>
                <a:latin typeface="+mj-lt"/>
              </a:rPr>
              <a:t>коли улюблені ласощі можуть зашкодити? </a:t>
            </a:r>
            <a:r>
              <a:rPr lang="uk-UA" dirty="0" smtClean="0">
                <a:latin typeface="+mj-lt"/>
              </a:rPr>
              <a:t> </a:t>
            </a:r>
            <a:endParaRPr lang="uk-UA" dirty="0">
              <a:latin typeface="+mj-lt"/>
            </a:endParaRPr>
          </a:p>
          <a:p>
            <a:pPr algn="just"/>
            <a:r>
              <a:rPr lang="uk-UA" dirty="0">
                <a:latin typeface="+mj-lt"/>
              </a:rPr>
              <a:t>Чорний шоколад не рекомендується людям з алергією та мамам, які годують </a:t>
            </a:r>
            <a:r>
              <a:rPr lang="uk-UA" dirty="0" smtClean="0">
                <a:latin typeface="+mj-lt"/>
              </a:rPr>
              <a:t>новонароджених.</a:t>
            </a:r>
            <a:endParaRPr lang="uk-UA" dirty="0">
              <a:latin typeface="+mj-lt"/>
            </a:endParaRPr>
          </a:p>
          <a:p>
            <a:pPr algn="just"/>
            <a:r>
              <a:rPr lang="uk-UA" dirty="0">
                <a:latin typeface="+mj-lt"/>
              </a:rPr>
              <a:t>Через вміст кофеїну деякі сорти чорного чи молочного шоколаду можуть викликати </a:t>
            </a:r>
            <a:r>
              <a:rPr lang="uk-UA" b="1" dirty="0">
                <a:latin typeface="+mj-lt"/>
              </a:rPr>
              <a:t>безсоння</a:t>
            </a:r>
            <a:r>
              <a:rPr lang="uk-UA" dirty="0">
                <a:latin typeface="+mj-lt"/>
              </a:rPr>
              <a:t> у дорослих та </a:t>
            </a:r>
            <a:r>
              <a:rPr lang="uk-UA" b="1" dirty="0">
                <a:latin typeface="+mj-lt"/>
              </a:rPr>
              <a:t>гіперактивність у дітей</a:t>
            </a:r>
            <a:r>
              <a:rPr lang="uk-UA" dirty="0">
                <a:latin typeface="+mj-lt"/>
              </a:rPr>
              <a:t>. Вживання продукту заборонено людям із </a:t>
            </a:r>
            <a:r>
              <a:rPr lang="uk-UA" b="1" dirty="0">
                <a:latin typeface="+mj-lt"/>
              </a:rPr>
              <a:t>цукровим діабетом</a:t>
            </a:r>
            <a:r>
              <a:rPr lang="uk-UA" dirty="0">
                <a:latin typeface="+mj-lt"/>
              </a:rPr>
              <a:t>.</a:t>
            </a:r>
          </a:p>
          <a:p>
            <a:pPr algn="just"/>
            <a:r>
              <a:rPr lang="uk-UA" dirty="0">
                <a:latin typeface="+mj-lt"/>
              </a:rPr>
              <a:t>Білий шоколад — найкалорійніший. Через високий вміст цукру збільшується рівень глюкози в крові, </a:t>
            </a:r>
            <a:r>
              <a:rPr lang="uk-UA" b="1" dirty="0">
                <a:latin typeface="+mj-lt"/>
              </a:rPr>
              <a:t>зростає ризик утворення карієсу</a:t>
            </a:r>
            <a:r>
              <a:rPr lang="uk-UA" dirty="0">
                <a:latin typeface="+mj-lt"/>
              </a:rPr>
              <a:t>.</a:t>
            </a:r>
          </a:p>
          <a:p>
            <a:pPr lvl="0" algn="just"/>
            <a:r>
              <a:rPr lang="uk-UA" b="1" dirty="0" smtClean="0">
                <a:solidFill>
                  <a:srgbClr val="FF0000"/>
                </a:solidFill>
                <a:latin typeface="+mj-lt"/>
              </a:rPr>
              <a:t>Вироби </a:t>
            </a:r>
            <a:r>
              <a:rPr lang="uk-UA" b="1" dirty="0">
                <a:solidFill>
                  <a:srgbClr val="FF0000"/>
                </a:solidFill>
                <a:latin typeface="+mj-lt"/>
              </a:rPr>
              <a:t>із молочного шоколаду</a:t>
            </a:r>
          </a:p>
          <a:p>
            <a:pPr lvl="0" algn="just"/>
            <a:r>
              <a:rPr lang="uk-UA" dirty="0">
                <a:solidFill>
                  <a:srgbClr val="323232"/>
                </a:solidFill>
                <a:latin typeface="+mj-lt"/>
              </a:rPr>
              <a:t>Користь продукту зменшується </a:t>
            </a:r>
            <a:r>
              <a:rPr lang="uk-UA" dirty="0" err="1">
                <a:solidFill>
                  <a:srgbClr val="323232"/>
                </a:solidFill>
                <a:latin typeface="+mj-lt"/>
              </a:rPr>
              <a:t>пропорційно</a:t>
            </a:r>
            <a:r>
              <a:rPr lang="uk-UA" dirty="0">
                <a:solidFill>
                  <a:srgbClr val="323232"/>
                </a:solidFill>
                <a:latin typeface="+mj-lt"/>
              </a:rPr>
              <a:t> до збільшення в ньому синтетичних добавок.</a:t>
            </a:r>
          </a:p>
          <a:p>
            <a:pPr lvl="0" algn="just"/>
            <a:r>
              <a:rPr lang="uk-UA" dirty="0">
                <a:solidFill>
                  <a:srgbClr val="323232"/>
                </a:solidFill>
                <a:latin typeface="+mj-lt"/>
              </a:rPr>
              <a:t>Оскільки какао-порошку в молочному десерті небагато, то й антиоксидантні властивості, обумовлені речовинами, що містяться в какао бобах, виражені несильно.  </a:t>
            </a:r>
          </a:p>
          <a:p>
            <a:pPr algn="just"/>
            <a:r>
              <a:rPr lang="uk-UA" dirty="0" smtClean="0">
                <a:solidFill>
                  <a:srgbClr val="FF0000"/>
                </a:solidFill>
                <a:latin typeface="+mj-lt"/>
              </a:rPr>
              <a:t>Чи </a:t>
            </a:r>
            <a:r>
              <a:rPr lang="uk-UA" dirty="0">
                <a:solidFill>
                  <a:srgbClr val="FF0000"/>
                </a:solidFill>
                <a:latin typeface="+mj-lt"/>
              </a:rPr>
              <a:t>значить це, що треба взагалі відмовитися від вживання ласощів? </a:t>
            </a:r>
            <a:endParaRPr lang="uk-UA" dirty="0" smtClean="0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uk-UA" sz="2400" u="sng" dirty="0" smtClean="0">
                <a:solidFill>
                  <a:srgbClr val="FF0000"/>
                </a:solidFill>
                <a:latin typeface="+mj-lt"/>
              </a:rPr>
              <a:t>Звісно</a:t>
            </a:r>
            <a:r>
              <a:rPr lang="uk-UA" sz="2400" u="sng" dirty="0">
                <a:solidFill>
                  <a:srgbClr val="FF0000"/>
                </a:solidFill>
                <a:latin typeface="+mj-lt"/>
              </a:rPr>
              <a:t>, що ні. Потрібно всього лише знати </a:t>
            </a:r>
            <a:r>
              <a:rPr lang="uk-UA" sz="2400" u="sng" dirty="0" smtClean="0">
                <a:solidFill>
                  <a:srgbClr val="FF0000"/>
                </a:solidFill>
                <a:latin typeface="+mj-lt"/>
              </a:rPr>
              <a:t>міру!</a:t>
            </a:r>
            <a:endParaRPr lang="uk-UA" sz="2400" u="sng" dirty="0">
              <a:solidFill>
                <a:srgbClr val="FF0000"/>
              </a:solidFill>
              <a:latin typeface="+mj-lt"/>
            </a:endParaRPr>
          </a:p>
          <a:p>
            <a:endParaRPr lang="uk-UA" dirty="0"/>
          </a:p>
          <a:p>
            <a:pPr algn="just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3698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79512" y="3060908"/>
            <a:ext cx="85689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23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23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19" y="188641"/>
            <a:ext cx="8797031" cy="122413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подбати про здоров’я!</a:t>
            </a:r>
            <a:b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ПОТРІБНО ЗНАТИ!</a:t>
            </a:r>
            <a:endParaRPr lang="uk-UA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idx="1"/>
          </p:nvPr>
        </p:nvSpPr>
        <p:spPr>
          <a:xfrm>
            <a:off x="457200" y="1556793"/>
            <a:ext cx="8229600" cy="439248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39078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212529"/>
                </a:solidFill>
                <a:latin typeface="Roboto"/>
              </a:rPr>
              <a:t> </a:t>
            </a:r>
            <a:endParaRPr lang="uk-UA" b="0" i="0" dirty="0">
              <a:solidFill>
                <a:srgbClr val="212529"/>
              </a:solidFill>
              <a:effectLst/>
              <a:latin typeface="Roboto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474345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612845"/>
            <a:ext cx="81369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uk-UA" b="1" dirty="0" smtClean="0"/>
              <a:t> </a:t>
            </a:r>
            <a:endParaRPr lang="uk-UA" dirty="0"/>
          </a:p>
          <a:p>
            <a:pPr algn="just" fontAlgn="base"/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uk-UA" b="1" dirty="0" smtClean="0">
                <a:solidFill>
                  <a:srgbClr val="FF0000"/>
                </a:solidFill>
              </a:rPr>
              <a:t> </a:t>
            </a:r>
            <a:endParaRPr lang="uk-UA" dirty="0" smtClean="0"/>
          </a:p>
          <a:p>
            <a:endParaRPr lang="uk-UA" b="1" dirty="0" smtClean="0">
              <a:solidFill>
                <a:srgbClr val="FF0000"/>
              </a:solidFill>
            </a:endParaRPr>
          </a:p>
          <a:p>
            <a:r>
              <a:rPr lang="uk-UA" sz="1600" dirty="0" smtClean="0"/>
              <a:t> </a:t>
            </a:r>
            <a:endParaRPr lang="uk-UA" sz="2000" dirty="0"/>
          </a:p>
          <a:p>
            <a:pPr algn="just"/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463214"/>
            <a:ext cx="7344816" cy="43420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9" y="5949280"/>
            <a:ext cx="8797031" cy="6401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91292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79512" y="3060908"/>
            <a:ext cx="85689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23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23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395536" y="3645682"/>
            <a:ext cx="8136904" cy="2879661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algn="just">
              <a:buFontTx/>
              <a:buChar char="-"/>
            </a:pP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Вбудовуючись в клітини нашого організму, </a:t>
            </a:r>
            <a:r>
              <a:rPr lang="uk-UA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трансжири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порушують клітинний </a:t>
            </a: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метаболізм (сукупність хімічних процесів організму, що забезпечують перетворення речовин, енергії та інформації в клітині). </a:t>
            </a:r>
            <a:r>
              <a:rPr lang="uk-UA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Гідрогенізовані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жири перешкоджають повноцінному живленню клітин і сприяють накопиченню токсинів, що є причиною різного виду захворювань</a:t>
            </a: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buFontTx/>
              <a:buChar char="-"/>
            </a:pPr>
            <a:r>
              <a:rPr lang="uk-UA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Вживання </a:t>
            </a:r>
            <a:r>
              <a:rPr lang="uk-UA" sz="1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трансжирів</a:t>
            </a:r>
            <a:r>
              <a:rPr lang="uk-UA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може призвести</a:t>
            </a:r>
            <a:r>
              <a:rPr lang="uk-UA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розвитку серцево-судинних захворювань, раку, розвитку цукрового діабету, ожиріння, збільшують ризик запальних процесів в організмі (проблеми зі шкірою у вигляді </a:t>
            </a:r>
            <a:r>
              <a:rPr lang="uk-UA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акне</a:t>
            </a:r>
            <a:r>
              <a:rPr lang="uk-UA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прищів тощо), погіршення пам’яті (особливо у дітей та у людей старшого віку), уповільнення метаболізму, депресії, ослаблення організму, гормональних порушень.</a:t>
            </a:r>
          </a:p>
          <a:p>
            <a:pPr algn="just">
              <a:buFontTx/>
              <a:buChar char="-"/>
            </a:pP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60648"/>
            <a:ext cx="770485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ЧОМУ МИ ПРО ЦЕ ГОВОРИМО!!!!</a:t>
            </a:r>
            <a:endParaRPr lang="ru-RU" b="1" u="sng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612845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uk-UA" b="1" dirty="0" smtClean="0">
                <a:solidFill>
                  <a:srgbClr val="FF0000"/>
                </a:solidFill>
              </a:rPr>
              <a:t> </a:t>
            </a:r>
          </a:p>
          <a:p>
            <a:pPr algn="just"/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855364"/>
            <a:ext cx="4110555" cy="27903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843677"/>
            <a:ext cx="3672408" cy="280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9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79512" y="3060908"/>
            <a:ext cx="85689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23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23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395536" y="3060908"/>
            <a:ext cx="8136904" cy="3464436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60648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612845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uk-UA" b="1" dirty="0" smtClean="0">
                <a:solidFill>
                  <a:srgbClr val="FF0000"/>
                </a:solidFill>
              </a:rPr>
              <a:t> </a:t>
            </a:r>
          </a:p>
          <a:p>
            <a:pPr algn="just"/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82" y="181247"/>
            <a:ext cx="8772236" cy="1316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82" y="1514690"/>
            <a:ext cx="8718036" cy="479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8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79512" y="3060908"/>
            <a:ext cx="85689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23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923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62351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uk-UA" dirty="0" err="1" smtClean="0"/>
              <a:t>Трансжири</a:t>
            </a:r>
            <a:r>
              <a:rPr lang="uk-UA" dirty="0"/>
              <a:t> </a:t>
            </a:r>
            <a:r>
              <a:rPr lang="uk-UA" dirty="0" smtClean="0"/>
              <a:t>(ТЖК) – тиха загроза!</a:t>
            </a:r>
            <a:endParaRPr lang="uk-UA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851920" y="474345"/>
            <a:ext cx="4834880" cy="565181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pPr algn="just"/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Трансжири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 штучно змінені рослинні жири шляхом гідрогенізації продукту, тобто насичення ненасичених кислот молекулами водню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 різновид ненасичених жирів, які від звичайних жирів відрізняються структурою, а отже і властивостями. </a:t>
            </a:r>
          </a:p>
          <a:p>
            <a:pPr algn="just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Трансжири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промислового виробництва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це такі, які одержують з рідких рослинних олій шляхом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гідрогенізіції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Гідрогенізація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це промисловий процес додавання атомів водню в ненасичені жирні кислоти. Після цього масла твердіють при кімнатній температурі (набувають масляної консистенції), довше зберігаються на полиці, мають дешевшу ціну,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робить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привабливою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виробників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споживачів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замислюватися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небезпечних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хвороб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А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всі корисні кислоти руйнуються, і такий продукт стає «пустим» для організму. 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57201" y="3872628"/>
            <a:ext cx="3451226" cy="46910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39078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212529"/>
                </a:solidFill>
                <a:latin typeface="Roboto"/>
              </a:rPr>
              <a:t> </a:t>
            </a:r>
            <a:endParaRPr lang="uk-UA" b="0" i="0" dirty="0">
              <a:solidFill>
                <a:srgbClr val="212529"/>
              </a:solidFill>
              <a:effectLst/>
              <a:latin typeface="Roboto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474345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608410"/>
            <a:ext cx="8136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endParaRPr lang="uk-UA" sz="1400" b="1" dirty="0" smtClean="0">
              <a:solidFill>
                <a:srgbClr val="FF0000"/>
              </a:solidFill>
            </a:endParaRPr>
          </a:p>
          <a:p>
            <a:r>
              <a:rPr lang="uk-UA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  <a:p>
            <a:endParaRPr lang="uk-UA" sz="1600" dirty="0" smtClean="0"/>
          </a:p>
          <a:p>
            <a:r>
              <a:rPr lang="uk-UA" sz="1600" dirty="0" smtClean="0"/>
              <a:t> </a:t>
            </a:r>
            <a:endParaRPr lang="uk-UA" sz="1600" dirty="0"/>
          </a:p>
          <a:p>
            <a:pPr algn="just"/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199" y="1916832"/>
            <a:ext cx="3595243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2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Biznes-kollazh</Template>
  <TotalTime>3032</TotalTime>
  <Words>1168</Words>
  <Application>Microsoft Office PowerPoint</Application>
  <PresentationFormat>Экран (4:3)</PresentationFormat>
  <Paragraphs>164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Angsana New</vt:lpstr>
      <vt:lpstr>Arial</vt:lpstr>
      <vt:lpstr>Calibri</vt:lpstr>
      <vt:lpstr>MuseoSansRegular</vt:lpstr>
      <vt:lpstr>Open Sans</vt:lpstr>
      <vt:lpstr>roboto</vt:lpstr>
      <vt:lpstr>roboto</vt:lpstr>
      <vt:lpstr>Times New Roman</vt:lpstr>
      <vt:lpstr>Wingdings</vt:lpstr>
      <vt:lpstr>Тема Office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 Час подбати про здоров’я! ЩО ПОТРІБНО ЗНАТИ!</vt:lpstr>
      <vt:lpstr>Презентация PowerPoint</vt:lpstr>
      <vt:lpstr>Презентация PowerPoint</vt:lpstr>
      <vt:lpstr>Трансжири (ТЖК) – тиха загроза!</vt:lpstr>
      <vt:lpstr>Презентация PowerPoint</vt:lpstr>
      <vt:lpstr>Наказ МОЗ України № 1613 від 16.07.2020 «Про затвердження Правил додавання вітамінів, мінеральних речовин та деяких інших речовин до харчових продуктів»</vt:lpstr>
      <vt:lpstr>Презентация PowerPoint</vt:lpstr>
      <vt:lpstr>Презентация PowerPoint</vt:lpstr>
      <vt:lpstr>Презентация PowerPoint</vt:lpstr>
      <vt:lpstr>Презентация PowerPoint</vt:lpstr>
      <vt:lpstr>Як правильно читати етикетки?</vt:lpstr>
      <vt:lpstr>Як убезпечити свій організм від трансжирів?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Довольный пользователь Microsoft Office</dc:creator>
  <cp:lastModifiedBy>User</cp:lastModifiedBy>
  <cp:revision>383</cp:revision>
  <dcterms:created xsi:type="dcterms:W3CDTF">2014-10-07T16:39:49Z</dcterms:created>
  <dcterms:modified xsi:type="dcterms:W3CDTF">2024-10-28T09:43:06Z</dcterms:modified>
</cp:coreProperties>
</file>